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13"/>
  </p:notesMasterIdLst>
  <p:sldIdLst>
    <p:sldId id="371" r:id="rId2"/>
    <p:sldId id="341" r:id="rId3"/>
    <p:sldId id="374" r:id="rId4"/>
    <p:sldId id="305" r:id="rId5"/>
    <p:sldId id="321" r:id="rId6"/>
    <p:sldId id="342" r:id="rId7"/>
    <p:sldId id="343" r:id="rId8"/>
    <p:sldId id="344" r:id="rId9"/>
    <p:sldId id="275" r:id="rId10"/>
    <p:sldId id="345" r:id="rId11"/>
    <p:sldId id="380" r:id="rId12"/>
  </p:sldIdLst>
  <p:sldSz cx="9144000" cy="6858000" type="screen4x3"/>
  <p:notesSz cx="6858000" cy="9144000"/>
  <p:defaultTextStyle>
    <a:defPPr>
      <a:defRPr lang="en-GB"/>
    </a:defPPr>
    <a:lvl1pPr algn="l" defTabSz="449263" rtl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3200" kern="1200">
        <a:solidFill>
          <a:srgbClr val="000000"/>
        </a:solidFill>
        <a:latin typeface="Times New Roman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3200" kern="1200">
        <a:solidFill>
          <a:srgbClr val="000000"/>
        </a:solidFill>
        <a:latin typeface="Times New Roman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3200" kern="1200">
        <a:solidFill>
          <a:srgbClr val="000000"/>
        </a:solidFill>
        <a:latin typeface="Times New Roman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3200" kern="1200">
        <a:solidFill>
          <a:srgbClr val="000000"/>
        </a:solidFill>
        <a:latin typeface="Times New Roman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3200" kern="1200">
        <a:solidFill>
          <a:srgbClr val="000000"/>
        </a:solidFill>
        <a:latin typeface="Times New Roman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3200" kern="1200">
        <a:solidFill>
          <a:srgbClr val="000000"/>
        </a:solidFill>
        <a:latin typeface="Times New Roman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3200" kern="1200">
        <a:solidFill>
          <a:srgbClr val="000000"/>
        </a:solidFill>
        <a:latin typeface="Times New Roman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3200" kern="1200">
        <a:solidFill>
          <a:srgbClr val="000000"/>
        </a:solidFill>
        <a:latin typeface="Times New Roman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3200" kern="1200">
        <a:solidFill>
          <a:srgbClr val="000000"/>
        </a:solidFill>
        <a:latin typeface="Times New Roman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3300"/>
    <a:srgbClr val="FF0000"/>
    <a:srgbClr val="FF99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9" autoAdjust="0"/>
    <p:restoredTop sz="94660"/>
  </p:normalViewPr>
  <p:slideViewPr>
    <p:cSldViewPr>
      <p:cViewPr varScale="1">
        <p:scale>
          <a:sx n="87" d="100"/>
          <a:sy n="87" d="100"/>
        </p:scale>
        <p:origin x="-1344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30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49155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49156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49157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49158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49159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49160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49161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49162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49163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49164" name="AutoShape 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49165" name="Rectangle 12"/>
          <p:cNvSpPr>
            <a:spLocks noGrp="1" noChangeArrowheads="1"/>
          </p:cNvSpPr>
          <p:nvPr>
            <p:ph type="sldImg"/>
          </p:nvPr>
        </p:nvSpPr>
        <p:spPr bwMode="auto">
          <a:xfrm>
            <a:off x="1320800" y="877888"/>
            <a:ext cx="4195763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9229" name="Rectangle 13"/>
          <p:cNvSpPr>
            <a:spLocks noGrp="1" noChangeArrowheads="1"/>
          </p:cNvSpPr>
          <p:nvPr>
            <p:ph type="body"/>
          </p:nvPr>
        </p:nvSpPr>
        <p:spPr bwMode="auto">
          <a:xfrm>
            <a:off x="1060450" y="4349750"/>
            <a:ext cx="4721225" cy="349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altLang="fr-FR" noProof="0" smtClean="0"/>
          </a:p>
        </p:txBody>
      </p:sp>
    </p:spTree>
    <p:extLst>
      <p:ext uri="{BB962C8B-B14F-4D97-AF65-F5344CB8AC3E}">
        <p14:creationId xmlns:p14="http://schemas.microsoft.com/office/powerpoint/2010/main" val="3056722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</p:spPr>
      </p:sp>
      <p:sp>
        <p:nvSpPr>
          <p:cNvPr id="57347" name="Rectangle 3"/>
          <p:cNvSpPr>
            <a:spLocks noChangeArrowheads="1"/>
          </p:cNvSpPr>
          <p:nvPr>
            <p:ph type="body" idx="1"/>
          </p:nvPr>
        </p:nvSpPr>
        <p:spPr>
          <a:xfrm>
            <a:off x="1060450" y="4349750"/>
            <a:ext cx="4722813" cy="34956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17625" y="877888"/>
            <a:ext cx="4219575" cy="31638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1" name="Rectangle 3"/>
          <p:cNvSpPr>
            <a:spLocks noChangeArrowheads="1"/>
          </p:cNvSpPr>
          <p:nvPr>
            <p:ph type="body" idx="1"/>
          </p:nvPr>
        </p:nvSpPr>
        <p:spPr>
          <a:xfrm>
            <a:off x="1060450" y="4349750"/>
            <a:ext cx="4722813" cy="34956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17625" y="877888"/>
            <a:ext cx="4217988" cy="3162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5" name="Rectangle 3"/>
          <p:cNvSpPr>
            <a:spLocks noChangeArrowheads="1"/>
          </p:cNvSpPr>
          <p:nvPr>
            <p:ph type="body" idx="1"/>
          </p:nvPr>
        </p:nvSpPr>
        <p:spPr>
          <a:xfrm>
            <a:off x="1060450" y="4349750"/>
            <a:ext cx="4722813" cy="34956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17625" y="877888"/>
            <a:ext cx="4217988" cy="3162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9" name="Rectangle 3"/>
          <p:cNvSpPr>
            <a:spLocks noChangeArrowheads="1"/>
          </p:cNvSpPr>
          <p:nvPr>
            <p:ph type="body" idx="1"/>
          </p:nvPr>
        </p:nvSpPr>
        <p:spPr>
          <a:xfrm>
            <a:off x="1060450" y="4349750"/>
            <a:ext cx="4722813" cy="34956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17625" y="877888"/>
            <a:ext cx="4217988" cy="3162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3" name="Rectangle 3"/>
          <p:cNvSpPr>
            <a:spLocks noChangeArrowheads="1"/>
          </p:cNvSpPr>
          <p:nvPr>
            <p:ph type="body" idx="1"/>
          </p:nvPr>
        </p:nvSpPr>
        <p:spPr>
          <a:xfrm>
            <a:off x="1060450" y="4349750"/>
            <a:ext cx="4722813" cy="34956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17625" y="877888"/>
            <a:ext cx="4217988" cy="3162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7" name="Rectangle 2"/>
          <p:cNvSpPr>
            <a:spLocks noChangeArrowheads="1"/>
          </p:cNvSpPr>
          <p:nvPr>
            <p:ph type="body" idx="1"/>
          </p:nvPr>
        </p:nvSpPr>
        <p:spPr>
          <a:xfrm>
            <a:off x="1060450" y="4349750"/>
            <a:ext cx="4722813" cy="34956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17625" y="877888"/>
            <a:ext cx="4217988" cy="3162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1" name="Rectangle 3"/>
          <p:cNvSpPr>
            <a:spLocks noChangeArrowheads="1"/>
          </p:cNvSpPr>
          <p:nvPr>
            <p:ph type="body" idx="1"/>
          </p:nvPr>
        </p:nvSpPr>
        <p:spPr>
          <a:xfrm>
            <a:off x="1060450" y="4349750"/>
            <a:ext cx="4722813" cy="34956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568586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06120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6225" y="255588"/>
            <a:ext cx="1984375" cy="59848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71513" y="255588"/>
            <a:ext cx="5802312" cy="59848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02472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re. Image de la bibliothèqu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1513" y="255588"/>
            <a:ext cx="7789862" cy="113188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'image de la bibliothèque 2"/>
          <p:cNvSpPr>
            <a:spLocks noGrp="1"/>
          </p:cNvSpPr>
          <p:nvPr>
            <p:ph type="clipArt" sz="half" idx="1"/>
          </p:nvPr>
        </p:nvSpPr>
        <p:spPr>
          <a:xfrm>
            <a:off x="671513" y="1781175"/>
            <a:ext cx="3892550" cy="4459288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16463" y="1781175"/>
            <a:ext cx="3894137" cy="4459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55430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671513" y="255588"/>
            <a:ext cx="7789862" cy="113188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71513" y="1781175"/>
            <a:ext cx="3892550" cy="21526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716463" y="1781175"/>
            <a:ext cx="3894137" cy="21526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71513" y="4086225"/>
            <a:ext cx="3892550" cy="21542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6463" y="4086225"/>
            <a:ext cx="3894137" cy="21542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473514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90029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6566886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71513" y="1781175"/>
            <a:ext cx="3892550" cy="4459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16463" y="1781175"/>
            <a:ext cx="3894137" cy="4459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527683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298522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511224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17695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6928413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6618124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5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255588"/>
            <a:ext cx="7789862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Pulse para editar el formato del texto de título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781175"/>
            <a:ext cx="7939087" cy="445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015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Pulse para editar los formatos del texto del esquema</a:t>
            </a:r>
          </a:p>
          <a:p>
            <a:pPr lvl="1"/>
            <a:r>
              <a:rPr lang="en-GB" altLang="fr-FR" smtClean="0"/>
              <a:t>Segundo nivel del esquema</a:t>
            </a:r>
          </a:p>
          <a:p>
            <a:pPr lvl="2"/>
            <a:r>
              <a:rPr lang="en-GB" altLang="fr-FR" smtClean="0"/>
              <a:t>Tercer nivel del esquema</a:t>
            </a:r>
          </a:p>
          <a:p>
            <a:pPr lvl="3"/>
            <a:r>
              <a:rPr lang="en-GB" altLang="fr-FR" smtClean="0"/>
              <a:t>Cuarto nivel del esquema</a:t>
            </a:r>
          </a:p>
          <a:p>
            <a:pPr lvl="4"/>
            <a:r>
              <a:rPr lang="en-GB" altLang="fr-FR" smtClean="0"/>
              <a:t>Quinto nivel del esquema</a:t>
            </a:r>
          </a:p>
          <a:p>
            <a:pPr lvl="4"/>
            <a:r>
              <a:rPr lang="en-GB" altLang="fr-FR" smtClean="0"/>
              <a:t>Sexto nivel del esquema</a:t>
            </a:r>
          </a:p>
          <a:p>
            <a:pPr lvl="4"/>
            <a:r>
              <a:rPr lang="en-GB" altLang="fr-FR" smtClean="0"/>
              <a:t>Séptimo nivel del esquema</a:t>
            </a:r>
          </a:p>
          <a:p>
            <a:pPr lvl="4"/>
            <a:r>
              <a:rPr lang="en-GB" altLang="fr-FR" smtClean="0"/>
              <a:t>Octavo nivel del esquema</a:t>
            </a:r>
          </a:p>
          <a:p>
            <a:pPr lvl="4"/>
            <a:r>
              <a:rPr lang="en-GB" altLang="fr-FR" smtClean="0"/>
              <a:t>Noveno nivel del esquema</a:t>
            </a:r>
          </a:p>
        </p:txBody>
      </p:sp>
      <p:sp>
        <p:nvSpPr>
          <p:cNvPr id="1028" name="AutoShape 3"/>
          <p:cNvSpPr>
            <a:spLocks noChangeArrowheads="1"/>
          </p:cNvSpPr>
          <p:nvPr/>
        </p:nvSpPr>
        <p:spPr bwMode="auto">
          <a:xfrm>
            <a:off x="657225" y="6419850"/>
            <a:ext cx="8486775" cy="87313"/>
          </a:xfrm>
          <a:prstGeom prst="roundRect">
            <a:avLst>
              <a:gd name="adj" fmla="val 1852"/>
            </a:avLst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029" name="AutoShape 4"/>
          <p:cNvSpPr>
            <a:spLocks noChangeArrowheads="1"/>
          </p:cNvSpPr>
          <p:nvPr/>
        </p:nvSpPr>
        <p:spPr bwMode="auto">
          <a:xfrm>
            <a:off x="1803400" y="6611938"/>
            <a:ext cx="7340600" cy="87312"/>
          </a:xfrm>
          <a:prstGeom prst="roundRect">
            <a:avLst>
              <a:gd name="adj" fmla="val 1852"/>
            </a:avLst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 i="1">
          <a:solidFill>
            <a:srgbClr val="FF996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 i="1">
          <a:solidFill>
            <a:srgbClr val="FF9966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 i="1">
          <a:solidFill>
            <a:srgbClr val="FF9966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 i="1">
          <a:solidFill>
            <a:srgbClr val="FF9966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 i="1">
          <a:solidFill>
            <a:srgbClr val="FF9966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 i="1">
          <a:solidFill>
            <a:srgbClr val="FF9966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 i="1">
          <a:solidFill>
            <a:srgbClr val="FF9966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 i="1">
          <a:solidFill>
            <a:srgbClr val="FF9966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 i="1">
          <a:solidFill>
            <a:srgbClr val="FF9966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49263" rtl="0" eaLnBrk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E6E6E6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E6E6E6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E6E6E6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E6E6E6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E6E6E6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E6E6E6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E6E6E6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E6E6E6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5" Type="http://schemas.openxmlformats.org/officeDocument/2006/relationships/image" Target="../media/image15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26" descr="C:\Documents and Settings\Christine\Mes documents\Voeux perpetuels\wei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1027"/>
          <p:cNvSpPr txBox="1">
            <a:spLocks noChangeArrowheads="1"/>
          </p:cNvSpPr>
          <p:nvPr/>
        </p:nvSpPr>
        <p:spPr bwMode="auto">
          <a:xfrm>
            <a:off x="3773488" y="2093913"/>
            <a:ext cx="5059362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0160" rIns="0" bIns="0">
            <a:spAutoFit/>
          </a:bodyPr>
          <a:lstStyle/>
          <a:p>
            <a:pPr algn="ctr"/>
            <a:r>
              <a:rPr lang="fr-FR" altLang="fr-FR" sz="3800" b="1">
                <a:solidFill>
                  <a:srgbClr val="663300"/>
                </a:solidFill>
              </a:rPr>
              <a:t>2. A la suite de Jésus </a:t>
            </a:r>
          </a:p>
          <a:p>
            <a:pPr algn="ctr"/>
            <a:r>
              <a:rPr lang="fr-FR" altLang="fr-FR" sz="3800" b="1">
                <a:solidFill>
                  <a:srgbClr val="663300"/>
                </a:solidFill>
              </a:rPr>
              <a:t>de Nazareth</a:t>
            </a:r>
          </a:p>
          <a:p>
            <a:endParaRPr lang="fr-FR" altLang="fr-FR" sz="3800" b="1">
              <a:solidFill>
                <a:srgbClr val="663300"/>
              </a:solidFill>
            </a:endParaRPr>
          </a:p>
        </p:txBody>
      </p:sp>
      <p:pic>
        <p:nvPicPr>
          <p:cNvPr id="19460" name="Picture 1028" descr="Charles de Foucauld montre Jésus (dessin dans le style d'une icône, artisanat des petites soeurs de Jésu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3103563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wueste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28" name="Rectangle 4"/>
          <p:cNvSpPr>
            <a:spLocks noGrp="1" noChangeArrowheads="1"/>
          </p:cNvSpPr>
          <p:nvPr>
            <p:ph type="body"/>
          </p:nvPr>
        </p:nvSpPr>
        <p:spPr>
          <a:xfrm>
            <a:off x="468313" y="404813"/>
            <a:ext cx="8153400" cy="2339975"/>
          </a:xfrm>
        </p:spPr>
        <p:txBody>
          <a:bodyPr tIns="20156" anchor="t"/>
          <a:lstStyle/>
          <a:p>
            <a:pPr algn="ctr" eaLnBrk="1">
              <a:lnSpc>
                <a:spcPct val="85000"/>
              </a:lnSpc>
              <a:spcAft>
                <a:spcPts val="1425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797175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es-ES" altLang="fr-FR" sz="3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</a:t>
            </a:r>
            <a:r>
              <a:rPr lang="es-ES" altLang="fr-FR" sz="32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Présenter</a:t>
            </a:r>
            <a:r>
              <a:rPr lang="es-ES" altLang="fr-FR" sz="3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s-ES" altLang="fr-FR" sz="32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l’Eucharistie</a:t>
            </a:r>
            <a:r>
              <a:rPr lang="es-ES" altLang="fr-FR" sz="3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non </a:t>
            </a:r>
            <a:r>
              <a:rPr lang="es-ES" altLang="fr-FR" sz="32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aux</a:t>
            </a:r>
            <a:r>
              <a:rPr lang="es-ES" altLang="fr-FR" sz="3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s-ES" altLang="fr-FR" sz="32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parents</a:t>
            </a:r>
            <a:r>
              <a:rPr lang="es-ES" altLang="fr-FR" sz="3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es-ES" altLang="fr-FR" sz="32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aux</a:t>
            </a:r>
            <a:r>
              <a:rPr lang="es-ES" altLang="fr-FR" sz="3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s-ES" altLang="fr-FR" sz="32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voisins</a:t>
            </a:r>
            <a:r>
              <a:rPr lang="es-ES" altLang="fr-FR" sz="3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s-ES" altLang="fr-FR" sz="32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riches</a:t>
            </a:r>
            <a:r>
              <a:rPr lang="es-ES" altLang="fr-FR" sz="3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es-ES" altLang="fr-FR" sz="32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mais</a:t>
            </a:r>
            <a:r>
              <a:rPr lang="es-ES" altLang="fr-FR" sz="3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s-ES" altLang="fr-FR" sz="32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aux</a:t>
            </a:r>
            <a:r>
              <a:rPr lang="es-ES" altLang="fr-FR" sz="3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s-ES" altLang="fr-FR" sz="32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boiteux</a:t>
            </a:r>
            <a:r>
              <a:rPr lang="es-ES" altLang="fr-FR" sz="3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es-ES" altLang="fr-FR" sz="32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aux</a:t>
            </a:r>
            <a:r>
              <a:rPr lang="es-ES" altLang="fr-FR" sz="3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s-ES" altLang="fr-FR" sz="32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aveugles</a:t>
            </a:r>
            <a:r>
              <a:rPr lang="es-ES" altLang="fr-FR" sz="3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es-ES" altLang="fr-FR" sz="32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aux</a:t>
            </a:r>
            <a:r>
              <a:rPr lang="es-ES" altLang="fr-FR" sz="3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s-ES" altLang="fr-FR" sz="32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pauvres</a:t>
            </a:r>
            <a:r>
              <a:rPr lang="es-ES" altLang="fr-FR" sz="3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r>
              <a:rPr lang="es-ES" altLang="fr-FR" sz="32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”</a:t>
            </a:r>
          </a:p>
          <a:p>
            <a:pPr algn="ctr" eaLnBrk="1">
              <a:lnSpc>
                <a:spcPct val="85000"/>
              </a:lnSpc>
              <a:spcAft>
                <a:spcPts val="1425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797175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es-ES" altLang="fr-FR" sz="3200" b="0" i="0" dirty="0" smtClean="0">
              <a:solidFill>
                <a:schemeClr val="tx1"/>
              </a:solidFill>
              <a:latin typeface="+mn-lt"/>
            </a:endParaRPr>
          </a:p>
          <a:p>
            <a:pPr algn="ctr" eaLnBrk="1">
              <a:lnSpc>
                <a:spcPct val="85000"/>
              </a:lnSpc>
              <a:spcAft>
                <a:spcPts val="1425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797175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es-ES" altLang="fr-FR" sz="3200" b="0" i="0" dirty="0" err="1">
                <a:solidFill>
                  <a:schemeClr val="tx1"/>
                </a:solidFill>
                <a:latin typeface="+mn-lt"/>
              </a:rPr>
              <a:t>Il</a:t>
            </a:r>
            <a:r>
              <a:rPr lang="es-ES" altLang="fr-FR" sz="3200" b="0" i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altLang="fr-FR" sz="3200" b="0" i="0" dirty="0" err="1">
                <a:solidFill>
                  <a:schemeClr val="tx1"/>
                </a:solidFill>
                <a:latin typeface="+mn-lt"/>
              </a:rPr>
              <a:t>part</a:t>
            </a:r>
            <a:r>
              <a:rPr lang="es-ES" altLang="fr-FR" sz="3200" b="0" i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altLang="fr-FR" sz="3200" b="0" i="0" dirty="0" err="1">
                <a:solidFill>
                  <a:schemeClr val="tx1"/>
                </a:solidFill>
                <a:latin typeface="+mn-lt"/>
              </a:rPr>
              <a:t>au</a:t>
            </a:r>
            <a:r>
              <a:rPr lang="es-ES" altLang="fr-FR" sz="3200" b="0" i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altLang="fr-FR" sz="3200" b="0" i="0" dirty="0" err="1">
                <a:solidFill>
                  <a:schemeClr val="tx1"/>
                </a:solidFill>
                <a:latin typeface="+mn-lt"/>
              </a:rPr>
              <a:t>désert</a:t>
            </a:r>
            <a:r>
              <a:rPr lang="es-ES" altLang="fr-FR" sz="3200" b="0" i="0" dirty="0">
                <a:solidFill>
                  <a:schemeClr val="tx1"/>
                </a:solidFill>
                <a:latin typeface="+mn-lt"/>
              </a:rPr>
              <a:t> du Sahara, à la </a:t>
            </a:r>
            <a:r>
              <a:rPr lang="es-ES" altLang="fr-FR" sz="3200" b="0" i="0" dirty="0" err="1">
                <a:solidFill>
                  <a:schemeClr val="tx1"/>
                </a:solidFill>
                <a:latin typeface="+mn-lt"/>
              </a:rPr>
              <a:t>frontière</a:t>
            </a:r>
            <a:r>
              <a:rPr lang="es-ES" altLang="fr-FR" sz="3200" b="0" i="0" dirty="0">
                <a:solidFill>
                  <a:schemeClr val="tx1"/>
                </a:solidFill>
                <a:latin typeface="+mn-lt"/>
              </a:rPr>
              <a:t> du </a:t>
            </a:r>
            <a:r>
              <a:rPr lang="es-ES" altLang="fr-FR" sz="3200" b="0" i="0" dirty="0" err="1">
                <a:solidFill>
                  <a:schemeClr val="tx1"/>
                </a:solidFill>
                <a:latin typeface="+mn-lt"/>
              </a:rPr>
              <a:t>Maroc</a:t>
            </a:r>
            <a:r>
              <a:rPr lang="es-ES" altLang="fr-FR" sz="3200" b="0" i="0" dirty="0">
                <a:solidFill>
                  <a:schemeClr val="tx1"/>
                </a:solidFill>
                <a:latin typeface="+mn-lt"/>
              </a:rPr>
              <a:t> et </a:t>
            </a:r>
            <a:r>
              <a:rPr lang="es-ES" altLang="fr-FR" sz="3200" b="0" i="0" dirty="0" err="1">
                <a:solidFill>
                  <a:schemeClr val="tx1"/>
                </a:solidFill>
                <a:latin typeface="+mn-lt"/>
              </a:rPr>
              <a:t>s’installe</a:t>
            </a:r>
            <a:r>
              <a:rPr lang="es-ES" altLang="fr-FR" sz="3200" b="0" i="0" dirty="0">
                <a:solidFill>
                  <a:schemeClr val="tx1"/>
                </a:solidFill>
                <a:latin typeface="+mn-lt"/>
              </a:rPr>
              <a:t> à Beni </a:t>
            </a:r>
            <a:r>
              <a:rPr lang="es-ES" altLang="fr-FR" sz="3200" b="0" i="0" dirty="0" err="1">
                <a:solidFill>
                  <a:schemeClr val="tx1"/>
                </a:solidFill>
                <a:latin typeface="+mn-lt"/>
              </a:rPr>
              <a:t>Abbés</a:t>
            </a:r>
            <a:r>
              <a:rPr lang="es-ES" altLang="fr-FR" sz="3200" b="0" i="0" dirty="0">
                <a:solidFill>
                  <a:schemeClr val="tx1"/>
                </a:solidFill>
                <a:latin typeface="+mn-lt"/>
              </a:rPr>
              <a:t>.</a:t>
            </a:r>
            <a:r>
              <a:rPr lang="es-ES" altLang="fr-FR" sz="3200" b="0" i="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s-ES" altLang="fr-FR" sz="3200" b="0" i="0" dirty="0" smtClean="0">
                <a:solidFill>
                  <a:schemeClr val="tx1"/>
                </a:solidFill>
                <a:latin typeface="+mn-lt"/>
              </a:rPr>
            </a:br>
            <a:r>
              <a:rPr lang="es-ES" altLang="fr-FR" sz="3200" b="0" i="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s-ES" altLang="fr-FR" sz="3200" b="0" i="0" dirty="0" smtClean="0">
                <a:solidFill>
                  <a:schemeClr val="tx1"/>
                </a:solidFill>
                <a:latin typeface="+mn-lt"/>
              </a:rPr>
            </a:br>
            <a:endParaRPr lang="es-ES" altLang="fr-FR" sz="3200" b="0" i="0" dirty="0" smtClean="0">
              <a:solidFill>
                <a:schemeClr val="tx1"/>
              </a:solidFill>
              <a:latin typeface="+mn-lt"/>
              <a:cs typeface="Times New Roman" charset="0"/>
            </a:endParaRP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468313" y="4868863"/>
            <a:ext cx="807720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0160" rIns="0" bIns="0">
            <a:spAutoFit/>
          </a:bodyPr>
          <a:lstStyle/>
          <a:p>
            <a:pPr algn="ctr"/>
            <a:r>
              <a:rPr lang="es-ES" altLang="fr-FR" sz="2800">
                <a:solidFill>
                  <a:schemeClr val="tx1"/>
                </a:solidFill>
              </a:rPr>
              <a:t/>
            </a:r>
            <a:br>
              <a:rPr lang="es-ES" altLang="fr-FR" sz="2800">
                <a:solidFill>
                  <a:schemeClr val="tx1"/>
                </a:solidFill>
              </a:rPr>
            </a:br>
            <a:endParaRPr lang="fr-FR" altLang="fr-FR" sz="2800">
              <a:solidFill>
                <a:schemeClr val="tx1"/>
              </a:solidFill>
              <a:cs typeface="Times New Roman" charset="0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026" descr="C:\Documents and Settings\Christine\Mes documents\Voeux perpetuels\wei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1027"/>
          <p:cNvSpPr txBox="1">
            <a:spLocks noChangeArrowheads="1"/>
          </p:cNvSpPr>
          <p:nvPr/>
        </p:nvSpPr>
        <p:spPr bwMode="auto">
          <a:xfrm>
            <a:off x="3773488" y="1514475"/>
            <a:ext cx="5059362" cy="294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0160" rIns="0" bIns="0">
            <a:spAutoFit/>
          </a:bodyPr>
          <a:lstStyle/>
          <a:p>
            <a:pPr algn="ctr"/>
            <a:r>
              <a:rPr lang="fr-FR" altLang="fr-FR" sz="3800" b="1">
                <a:solidFill>
                  <a:srgbClr val="663300"/>
                </a:solidFill>
              </a:rPr>
              <a:t>2. A la suite de Jésus </a:t>
            </a:r>
          </a:p>
          <a:p>
            <a:pPr algn="ctr"/>
            <a:r>
              <a:rPr lang="fr-FR" altLang="fr-FR" sz="3800" b="1">
                <a:solidFill>
                  <a:srgbClr val="663300"/>
                </a:solidFill>
              </a:rPr>
              <a:t>de Nazareth</a:t>
            </a:r>
          </a:p>
          <a:p>
            <a:pPr algn="ctr"/>
            <a:endParaRPr lang="fr-FR" altLang="fr-FR" sz="3800" b="1">
              <a:solidFill>
                <a:srgbClr val="663300"/>
              </a:solidFill>
            </a:endParaRPr>
          </a:p>
          <a:p>
            <a:pPr algn="ctr"/>
            <a:r>
              <a:rPr lang="fr-FR" altLang="fr-FR" sz="3800" b="1" i="1">
                <a:solidFill>
                  <a:srgbClr val="663300"/>
                </a:solidFill>
              </a:rPr>
              <a:t>Et ma propre vie?</a:t>
            </a:r>
          </a:p>
          <a:p>
            <a:endParaRPr lang="fr-FR" altLang="fr-FR" sz="3800" b="1">
              <a:solidFill>
                <a:srgbClr val="663300"/>
              </a:solidFill>
            </a:endParaRPr>
          </a:p>
        </p:txBody>
      </p:sp>
      <p:pic>
        <p:nvPicPr>
          <p:cNvPr id="29700" name="Picture 1028" descr="Charles de Foucauld montre Jésus (dessin dans le style d'une icône, artisanat des petites soeurs de Jésu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3103563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-50800"/>
            <a:ext cx="9193213" cy="690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508000" y="1576388"/>
            <a:ext cx="8153400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0160" rIns="0" bIns="0">
            <a:spAutoFit/>
          </a:bodyPr>
          <a:lstStyle/>
          <a:p>
            <a:pPr algn="ctr">
              <a:defRPr/>
            </a:pPr>
            <a:r>
              <a:rPr lang="fr-FR" altLang="fr-FR" sz="2800" b="1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charset="0"/>
              </a:rPr>
              <a:t>Aimer et imiter Jésus – </a:t>
            </a:r>
            <a:br>
              <a:rPr lang="fr-FR" altLang="fr-FR" sz="2800" b="1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charset="0"/>
              </a:rPr>
            </a:br>
            <a:r>
              <a:rPr lang="fr-FR" altLang="fr-FR" sz="2800" b="1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charset="0"/>
              </a:rPr>
              <a:t>c’est la grande passion du nouveau converti! </a:t>
            </a:r>
          </a:p>
          <a:p>
            <a:pPr algn="ctr">
              <a:defRPr/>
            </a:pPr>
            <a:endParaRPr lang="de-DE" altLang="fr-FR" sz="900" b="1" dirty="0">
              <a:effectLst>
                <a:outerShdw blurRad="38100" dist="38100" dir="2700000" algn="tl">
                  <a:srgbClr val="FFFFFF"/>
                </a:outerShdw>
              </a:effectLst>
              <a:cs typeface="Times New Roman" charset="0"/>
            </a:endParaRPr>
          </a:p>
        </p:txBody>
      </p:sp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242888" y="4149725"/>
            <a:ext cx="8613775" cy="231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0160" rIns="0" bIns="0">
            <a:spAutoFit/>
          </a:bodyPr>
          <a:lstStyle/>
          <a:p>
            <a:pPr algn="ctr">
              <a:defRPr/>
            </a:pPr>
            <a:r>
              <a:rPr lang="fr-FR" altLang="fr-FR" sz="2800" b="1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charset="0"/>
              </a:rPr>
              <a:t>L’abbé </a:t>
            </a:r>
            <a:r>
              <a:rPr lang="fr-FR" altLang="fr-FR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cs typeface="Times New Roman" charset="0"/>
              </a:rPr>
              <a:t>Huvelin</a:t>
            </a:r>
            <a:r>
              <a:rPr lang="fr-FR" altLang="fr-FR" sz="2800" b="1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charset="0"/>
              </a:rPr>
              <a:t> l’encourage à faire un pèlerinage en Terre sainte. Le contact concret avec la vie de Jésus à Nazareth le bouleverse : En Jésus Christ, Dieu s’est fait un de nous, dans une vie pauvre et cachée. </a:t>
            </a:r>
            <a:br>
              <a:rPr lang="fr-FR" altLang="fr-FR" sz="2800" b="1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charset="0"/>
              </a:rPr>
            </a:br>
            <a:endParaRPr lang="fr-FR" altLang="fr-FR" sz="900" b="1" dirty="0">
              <a:effectLst>
                <a:outerShdw blurRad="38100" dist="38100" dir="2700000" algn="tl">
                  <a:srgbClr val="FFFFFF"/>
                </a:outerShdw>
              </a:effectLst>
              <a:cs typeface="Times New Roman" charset="0"/>
            </a:endParaRPr>
          </a:p>
          <a:p>
            <a:pPr>
              <a:defRPr/>
            </a:pPr>
            <a:endParaRPr lang="fr-FR" altLang="fr-FR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3416300"/>
            <a:ext cx="25400" cy="2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3568700"/>
            <a:ext cx="25400" cy="2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/>
      <p:bldP spid="1966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684213" y="1400175"/>
            <a:ext cx="4572000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/>
              <a:t>«</a:t>
            </a:r>
            <a:r>
              <a:rPr lang="fr-FR" altLang="fr-FR" i="1"/>
              <a:t> L’amour est inséparable de l’imitation. Quiconque aime veut imiter : c’est le secret de ma vie. J’ai perdu mon cœur pour ce Jésus de Nazareth et je passe ma vie à chercher à l’imiter.</a:t>
            </a:r>
            <a:r>
              <a:rPr lang="fr-FR" altLang="fr-FR"/>
              <a:t> »</a:t>
            </a:r>
          </a:p>
        </p:txBody>
      </p:sp>
      <p:pic>
        <p:nvPicPr>
          <p:cNvPr id="21508" name="Picture 14" descr="C:\Documents and Settings\Christine\Mes documents\www.kleine-schwestern-vom-evangelium.org\images\cdf7_kreuz_la_roq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993775"/>
            <a:ext cx="2876550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00400"/>
            <a:ext cx="3352800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10000"/>
            <a:ext cx="2209800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4698" name="Text Box 10"/>
          <p:cNvSpPr txBox="1">
            <a:spLocks noChangeArrowheads="1"/>
          </p:cNvSpPr>
          <p:nvPr/>
        </p:nvSpPr>
        <p:spPr bwMode="auto">
          <a:xfrm>
            <a:off x="211138" y="333375"/>
            <a:ext cx="8686800" cy="189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0160" rIns="0" bIns="0">
            <a:spAutoFit/>
          </a:bodyPr>
          <a:lstStyle/>
          <a:p>
            <a:pPr algn="ctr"/>
            <a:r>
              <a:rPr lang="fr-FR" altLang="fr-FR" sz="3000">
                <a:cs typeface="Times New Roman" charset="0"/>
              </a:rPr>
              <a:t>Il entre à la Trappe </a:t>
            </a:r>
            <a:r>
              <a:rPr lang="fr-FR" altLang="fr-FR" sz="3000">
                <a:solidFill>
                  <a:schemeClr val="tx1"/>
                </a:solidFill>
                <a:cs typeface="Times New Roman" charset="0"/>
              </a:rPr>
              <a:t>pour imiter la vie pauvre de Jésus qui a choisi la dernière place. </a:t>
            </a:r>
          </a:p>
          <a:p>
            <a:pPr algn="ctr"/>
            <a:r>
              <a:rPr lang="fr-FR" altLang="fr-FR" sz="3000">
                <a:solidFill>
                  <a:schemeClr val="tx1"/>
                </a:solidFill>
                <a:cs typeface="Times New Roman" charset="0"/>
              </a:rPr>
              <a:t>Il le fait « </a:t>
            </a:r>
            <a:r>
              <a:rPr lang="fr-FR" altLang="fr-FR" sz="3000" i="1">
                <a:solidFill>
                  <a:schemeClr val="tx1"/>
                </a:solidFill>
                <a:cs typeface="Times New Roman" charset="0"/>
              </a:rPr>
              <a:t>par amour, par pur amour…».</a:t>
            </a:r>
            <a:r>
              <a:rPr lang="fr-FR" altLang="fr-FR" sz="3000" i="1">
                <a:cs typeface="Times New Roman" charset="0"/>
              </a:rPr>
              <a:t> </a:t>
            </a:r>
          </a:p>
          <a:p>
            <a:endParaRPr lang="fr-FR" altLang="fr-FR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5655" name="Text Box 7"/>
          <p:cNvSpPr txBox="1">
            <a:spLocks noChangeArrowheads="1"/>
          </p:cNvSpPr>
          <p:nvPr/>
        </p:nvSpPr>
        <p:spPr bwMode="auto">
          <a:xfrm>
            <a:off x="304800" y="665163"/>
            <a:ext cx="85344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0160" rIns="0" bIns="0">
            <a:spAutoFit/>
          </a:bodyPr>
          <a:lstStyle/>
          <a:p>
            <a:r>
              <a:rPr lang="fr-FR" altLang="fr-FR" sz="3000">
                <a:cs typeface="Times New Roman" charset="0"/>
              </a:rPr>
              <a:t>Mais Charles de Foucauld cherche une pauvreté plus radicale: “</a:t>
            </a:r>
            <a:r>
              <a:rPr lang="fr-FR" altLang="fr-FR" sz="3000" i="1">
                <a:cs typeface="Times New Roman" charset="0"/>
              </a:rPr>
              <a:t>Être pauvre comme Jésus à Nazareth</a:t>
            </a:r>
            <a:r>
              <a:rPr lang="fr-FR" altLang="fr-FR" sz="3000">
                <a:cs typeface="Times New Roman" charset="0"/>
              </a:rPr>
              <a:t>!”</a:t>
            </a:r>
          </a:p>
          <a:p>
            <a:endParaRPr lang="fr-FR" altLang="fr-FR" sz="3000">
              <a:cs typeface="Times New Roman" charset="0"/>
            </a:endParaRPr>
          </a:p>
          <a:p>
            <a:endParaRPr lang="fr-FR" altLang="fr-FR" sz="3000">
              <a:cs typeface="Times New Roman" charset="0"/>
            </a:endParaRPr>
          </a:p>
        </p:txBody>
      </p:sp>
      <p:pic>
        <p:nvPicPr>
          <p:cNvPr id="23556" name="Picture 9" descr="C:\Documents and Settings\Christine\Mes documents\CdF\Presentacion Cdf_neu\Elementos\ermit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13" y="2033588"/>
            <a:ext cx="2401887" cy="384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0500" y="1851025"/>
            <a:ext cx="6246813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>
                <a:cs typeface="Times New Roman" charset="0"/>
              </a:rPr>
              <a:t>Il reçoit la permission de quitter </a:t>
            </a:r>
            <a:br>
              <a:rPr lang="fr-FR" altLang="fr-FR">
                <a:cs typeface="Times New Roman" charset="0"/>
              </a:rPr>
            </a:br>
            <a:r>
              <a:rPr lang="fr-FR" altLang="fr-FR">
                <a:cs typeface="Times New Roman" charset="0"/>
              </a:rPr>
              <a:t>la Trappe et s’installe à Nazareth </a:t>
            </a:r>
            <a:br>
              <a:rPr lang="fr-FR" altLang="fr-FR">
                <a:cs typeface="Times New Roman" charset="0"/>
              </a:rPr>
            </a:br>
            <a:r>
              <a:rPr lang="fr-FR" altLang="fr-FR">
                <a:cs typeface="Times New Roman" charset="0"/>
              </a:rPr>
              <a:t>comme domestique des Sœurs </a:t>
            </a:r>
            <a:br>
              <a:rPr lang="fr-FR" altLang="fr-FR">
                <a:cs typeface="Times New Roman" charset="0"/>
              </a:rPr>
            </a:br>
            <a:r>
              <a:rPr lang="fr-FR" altLang="fr-FR">
                <a:cs typeface="Times New Roman" charset="0"/>
              </a:rPr>
              <a:t>Clarisses. </a:t>
            </a:r>
            <a:br>
              <a:rPr lang="fr-FR" altLang="fr-FR">
                <a:cs typeface="Times New Roman" charset="0"/>
              </a:rPr>
            </a:br>
            <a:r>
              <a:rPr lang="fr-FR" altLang="fr-FR">
                <a:cs typeface="Times New Roman" charset="0"/>
              </a:rPr>
              <a:t>Entre sa cabane de planches et </a:t>
            </a:r>
            <a:br>
              <a:rPr lang="fr-FR" altLang="fr-FR">
                <a:cs typeface="Times New Roman" charset="0"/>
              </a:rPr>
            </a:br>
            <a:r>
              <a:rPr lang="fr-FR" altLang="fr-FR">
                <a:cs typeface="Times New Roman" charset="0"/>
              </a:rPr>
              <a:t>le Tabernacle de la chapelle </a:t>
            </a:r>
            <a:br>
              <a:rPr lang="fr-FR" altLang="fr-FR">
                <a:cs typeface="Times New Roman" charset="0"/>
              </a:rPr>
            </a:br>
            <a:r>
              <a:rPr lang="fr-FR" altLang="fr-FR">
                <a:cs typeface="Times New Roman" charset="0"/>
              </a:rPr>
              <a:t>des Clarisses, il est parfaitement </a:t>
            </a:r>
            <a:br>
              <a:rPr lang="fr-FR" altLang="fr-FR">
                <a:cs typeface="Times New Roman" charset="0"/>
              </a:rPr>
            </a:br>
            <a:r>
              <a:rPr lang="fr-FR" altLang="fr-FR">
                <a:cs typeface="Times New Roman" charset="0"/>
              </a:rPr>
              <a:t>heureux. </a:t>
            </a:r>
          </a:p>
        </p:txBody>
      </p:sp>
    </p:spTree>
    <p:custDataLst>
      <p:tags r:id="rId1"/>
    </p:custData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ucarit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7163"/>
            <a:ext cx="9144000" cy="701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83" name="Rectangle 3"/>
          <p:cNvSpPr>
            <a:spLocks noGrp="1" noChangeArrowheads="1"/>
          </p:cNvSpPr>
          <p:nvPr>
            <p:ph type="title"/>
          </p:nvPr>
        </p:nvSpPr>
        <p:spPr>
          <a:xfrm>
            <a:off x="2411413" y="5013325"/>
            <a:ext cx="2819400" cy="1600200"/>
          </a:xfrm>
        </p:spPr>
        <p:txBody>
          <a:bodyPr/>
          <a:lstStyle/>
          <a:p>
            <a:pPr algn="ctr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s-ES" altLang="fr-FR" sz="2600" b="0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A </a:t>
            </a:r>
            <a:r>
              <a:rPr lang="es-ES" altLang="fr-FR" sz="2600" b="0" i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Nazareth</a:t>
            </a:r>
            <a:r>
              <a:rPr lang="es-ES" altLang="fr-FR" sz="2600" b="0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, </a:t>
            </a:r>
            <a:r>
              <a:rPr lang="es-ES" altLang="fr-FR" sz="2600" b="0" i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il</a:t>
            </a:r>
            <a:r>
              <a:rPr lang="es-ES" altLang="fr-FR" sz="2600" b="0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</a:t>
            </a:r>
            <a:r>
              <a:rPr lang="es-ES" altLang="fr-FR" sz="2600" b="0" i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passe</a:t>
            </a:r>
            <a:r>
              <a:rPr lang="es-ES" altLang="fr-FR" sz="2600" b="0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</a:t>
            </a:r>
            <a:br>
              <a:rPr lang="es-ES" altLang="fr-FR" sz="2600" b="0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</a:br>
            <a:r>
              <a:rPr lang="es-ES" altLang="fr-FR" sz="2600" b="0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des </a:t>
            </a:r>
            <a:r>
              <a:rPr lang="es-ES" altLang="fr-FR" sz="2600" b="0" i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heures</a:t>
            </a:r>
            <a:r>
              <a:rPr lang="es-ES" altLang="fr-FR" sz="2600" b="0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</a:t>
            </a:r>
            <a:r>
              <a:rPr lang="es-ES" altLang="fr-FR" sz="2600" b="0" i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devant</a:t>
            </a:r>
            <a:r>
              <a:rPr lang="es-ES" altLang="fr-FR" sz="2600" b="0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</a:t>
            </a:r>
            <a:br>
              <a:rPr lang="es-ES" altLang="fr-FR" sz="2600" b="0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</a:br>
            <a:r>
              <a:rPr lang="es-ES" altLang="fr-FR" sz="2600" b="0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le Saint </a:t>
            </a:r>
            <a:r>
              <a:rPr lang="es-ES" altLang="fr-FR" sz="2600" b="0" i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Sacrement</a:t>
            </a:r>
            <a:r>
              <a:rPr lang="es-ES" altLang="fr-FR" sz="2600" b="0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.</a:t>
            </a:r>
            <a:br>
              <a:rPr lang="es-ES" altLang="fr-FR" sz="2600" b="0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</a:br>
            <a:endParaRPr lang="es-ES" altLang="fr-FR" sz="2600" b="0" i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ucarit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7163"/>
            <a:ext cx="9144000" cy="701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4125913"/>
            <a:ext cx="66008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3779" name="Rectangle 3"/>
          <p:cNvSpPr>
            <a:spLocks noGrp="1" noChangeArrowheads="1"/>
          </p:cNvSpPr>
          <p:nvPr>
            <p:ph type="body"/>
          </p:nvPr>
        </p:nvSpPr>
        <p:spPr>
          <a:xfrm>
            <a:off x="1371600" y="1600200"/>
            <a:ext cx="7366000" cy="2057400"/>
          </a:xfrm>
        </p:spPr>
        <p:txBody>
          <a:bodyPr tIns="20156" anchor="t"/>
          <a:lstStyle/>
          <a:p>
            <a:pPr marL="341313" eaLnBrk="1">
              <a:lnSpc>
                <a:spcPct val="95000"/>
              </a:lnSpc>
              <a:spcAft>
                <a:spcPts val="1425"/>
              </a:spcAft>
              <a:buClrTx/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38488" algn="l"/>
                <a:tab pos="3587750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s-ES" altLang="fr-FR" sz="3000" i="0" dirty="0" err="1" smtClean="0">
                <a:solidFill>
                  <a:schemeClr val="tx1"/>
                </a:solidFill>
                <a:latin typeface="Times New Roman" charset="0"/>
              </a:rPr>
              <a:t>Il</a:t>
            </a:r>
            <a:r>
              <a:rPr lang="es-ES" altLang="fr-FR" sz="3000" i="0" dirty="0" smtClean="0">
                <a:solidFill>
                  <a:schemeClr val="tx1"/>
                </a:solidFill>
                <a:latin typeface="Times New Roman" charset="0"/>
              </a:rPr>
              <a:t> se </a:t>
            </a:r>
            <a:r>
              <a:rPr lang="es-ES" altLang="fr-FR" sz="3000" i="0" dirty="0" err="1" smtClean="0">
                <a:solidFill>
                  <a:schemeClr val="tx1"/>
                </a:solidFill>
                <a:latin typeface="Times New Roman" charset="0"/>
              </a:rPr>
              <a:t>met</a:t>
            </a:r>
            <a:r>
              <a:rPr lang="es-ES" altLang="fr-FR" sz="3000" i="0" dirty="0" smtClean="0">
                <a:solidFill>
                  <a:schemeClr val="tx1"/>
                </a:solidFill>
                <a:latin typeface="Times New Roman" charset="0"/>
              </a:rPr>
              <a:t> à </a:t>
            </a:r>
            <a:r>
              <a:rPr lang="es-ES" altLang="fr-FR" sz="3000" i="0" dirty="0" err="1" smtClean="0">
                <a:solidFill>
                  <a:schemeClr val="tx1"/>
                </a:solidFill>
                <a:latin typeface="Times New Roman" charset="0"/>
              </a:rPr>
              <a:t>l’écoute</a:t>
            </a:r>
            <a:r>
              <a:rPr lang="es-ES" altLang="fr-FR" sz="3000" i="0" dirty="0" smtClean="0">
                <a:solidFill>
                  <a:schemeClr val="tx1"/>
                </a:solidFill>
                <a:latin typeface="Times New Roman" charset="0"/>
              </a:rPr>
              <a:t> de </a:t>
            </a:r>
            <a:r>
              <a:rPr lang="es-ES" altLang="fr-FR" sz="3000" i="0" dirty="0" err="1" smtClean="0">
                <a:solidFill>
                  <a:schemeClr val="tx1"/>
                </a:solidFill>
                <a:latin typeface="Times New Roman" charset="0"/>
              </a:rPr>
              <a:t>Jésus</a:t>
            </a:r>
            <a:r>
              <a:rPr lang="es-ES" altLang="fr-FR" sz="3000" i="0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s-ES" altLang="fr-FR" sz="3000" i="0" dirty="0" err="1" smtClean="0">
                <a:solidFill>
                  <a:schemeClr val="tx1"/>
                </a:solidFill>
                <a:latin typeface="Times New Roman" charset="0"/>
              </a:rPr>
              <a:t>pour</a:t>
            </a:r>
            <a:r>
              <a:rPr lang="es-ES" altLang="fr-FR" sz="3000" i="0" dirty="0" smtClean="0">
                <a:solidFill>
                  <a:schemeClr val="tx1"/>
                </a:solidFill>
                <a:latin typeface="Times New Roman" charset="0"/>
              </a:rPr>
              <a:t> se </a:t>
            </a:r>
            <a:r>
              <a:rPr lang="es-ES" altLang="fr-FR" sz="3000" i="0" dirty="0" err="1" smtClean="0">
                <a:solidFill>
                  <a:schemeClr val="tx1"/>
                </a:solidFill>
                <a:latin typeface="Times New Roman" charset="0"/>
              </a:rPr>
              <a:t>laisser</a:t>
            </a:r>
            <a:r>
              <a:rPr lang="es-ES" altLang="fr-FR" sz="3000" i="0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s-ES" altLang="fr-FR" sz="3000" i="0" dirty="0" err="1" smtClean="0">
                <a:solidFill>
                  <a:schemeClr val="tx1"/>
                </a:solidFill>
                <a:latin typeface="Times New Roman" charset="0"/>
              </a:rPr>
              <a:t>pénétrer</a:t>
            </a:r>
            <a:r>
              <a:rPr lang="es-ES" altLang="fr-FR" sz="3000" i="0" dirty="0" smtClean="0">
                <a:solidFill>
                  <a:schemeClr val="tx1"/>
                </a:solidFill>
                <a:latin typeface="Times New Roman" charset="0"/>
              </a:rPr>
              <a:t> de </a:t>
            </a:r>
            <a:r>
              <a:rPr lang="es-ES" altLang="fr-FR" sz="3000" i="0" dirty="0" err="1" smtClean="0">
                <a:solidFill>
                  <a:schemeClr val="tx1"/>
                </a:solidFill>
                <a:latin typeface="Times New Roman" charset="0"/>
              </a:rPr>
              <a:t>l’amour</a:t>
            </a:r>
            <a:r>
              <a:rPr lang="es-ES" altLang="fr-FR" sz="3000" i="0" dirty="0" smtClean="0">
                <a:solidFill>
                  <a:schemeClr val="tx1"/>
                </a:solidFill>
                <a:latin typeface="Times New Roman" charset="0"/>
              </a:rPr>
              <a:t> du </a:t>
            </a:r>
            <a:r>
              <a:rPr lang="es-ES" altLang="fr-FR" sz="3000" i="0" dirty="0" err="1" smtClean="0">
                <a:solidFill>
                  <a:schemeClr val="tx1"/>
                </a:solidFill>
                <a:latin typeface="Times New Roman" charset="0"/>
              </a:rPr>
              <a:t>Seigneur</a:t>
            </a:r>
            <a:r>
              <a:rPr lang="es-ES" altLang="fr-FR" sz="3000" i="0" dirty="0" smtClean="0">
                <a:solidFill>
                  <a:schemeClr val="tx1"/>
                </a:solidFill>
                <a:latin typeface="Times New Roman" charset="0"/>
              </a:rPr>
              <a:t>:</a:t>
            </a:r>
            <a:br>
              <a:rPr lang="es-ES" altLang="fr-FR" sz="3000" i="0" dirty="0" smtClean="0">
                <a:solidFill>
                  <a:schemeClr val="tx1"/>
                </a:solidFill>
                <a:latin typeface="Times New Roman" charset="0"/>
              </a:rPr>
            </a:br>
            <a:endParaRPr lang="es-ES" altLang="fr-FR" sz="3000" dirty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39750" y="5173663"/>
            <a:ext cx="87439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0156" rIns="0" bIns="0"/>
          <a:lstStyle>
            <a:lvl1pPr marL="342900" indent="-327025"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ts val="1425"/>
              </a:spcAft>
              <a:buClrTx/>
              <a:buFontTx/>
              <a:buNone/>
            </a:pPr>
            <a:r>
              <a:rPr lang="es-ES" altLang="fr-FR">
                <a:solidFill>
                  <a:srgbClr val="E6E6E6"/>
                </a:solidFill>
              </a:rPr>
              <a:t>.</a:t>
            </a:r>
          </a:p>
        </p:txBody>
      </p:sp>
      <p:sp>
        <p:nvSpPr>
          <p:cNvPr id="203781" name="Text Box 5"/>
          <p:cNvSpPr txBox="1">
            <a:spLocks noChangeArrowheads="1"/>
          </p:cNvSpPr>
          <p:nvPr/>
        </p:nvSpPr>
        <p:spPr bwMode="auto">
          <a:xfrm>
            <a:off x="827088" y="2781300"/>
            <a:ext cx="7632700" cy="180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0156" rIns="0" bIns="0"/>
          <a:lstStyle>
            <a:lvl1pPr marL="342900" indent="-327025"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>
              <a:lnSpc>
                <a:spcPct val="85000"/>
              </a:lnSpc>
              <a:spcAft>
                <a:spcPts val="1425"/>
              </a:spcAft>
              <a:buClrTx/>
              <a:buFontTx/>
              <a:buNone/>
            </a:pPr>
            <a:r>
              <a:rPr lang="es-ES" altLang="fr-FR" sz="3000" b="1" i="1">
                <a:solidFill>
                  <a:schemeClr val="tx1"/>
                </a:solidFill>
              </a:rPr>
              <a:t>“Il faut tenter de nous imprégner de l’esprit de Jésus, en lisant et relisant, en méditant et reméditant sans cesse ses paroles, ses exemples.”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build="p"/>
      <p:bldP spid="2037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5" descr="C:\Documents and Settings\Christine\Mes documents\Voeux perpetuels\wei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323850" y="468313"/>
            <a:ext cx="8281988" cy="349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0160" rIns="0" bIns="0">
            <a:spAutoFit/>
          </a:bodyPr>
          <a:lstStyle/>
          <a:p>
            <a:pPr algn="ctr">
              <a:lnSpc>
                <a:spcPct val="85000"/>
              </a:lnSpc>
              <a:spcAft>
                <a:spcPts val="1425"/>
              </a:spcAft>
              <a:buClrTx/>
              <a:buFontTx/>
              <a:buNone/>
            </a:pPr>
            <a:r>
              <a:rPr lang="fr-FR" altLang="fr-FR">
                <a:solidFill>
                  <a:schemeClr val="tx1"/>
                </a:solidFill>
                <a:cs typeface="Times New Roman" charset="0"/>
              </a:rPr>
              <a:t>Façonné par la rencontre avec Jésus </a:t>
            </a:r>
            <a:br>
              <a:rPr lang="fr-FR" altLang="fr-FR">
                <a:solidFill>
                  <a:schemeClr val="tx1"/>
                </a:solidFill>
                <a:cs typeface="Times New Roman" charset="0"/>
              </a:rPr>
            </a:br>
            <a:r>
              <a:rPr lang="fr-FR" altLang="fr-FR">
                <a:solidFill>
                  <a:schemeClr val="tx1"/>
                </a:solidFill>
                <a:cs typeface="Times New Roman" charset="0"/>
              </a:rPr>
              <a:t>dans l’Eucharistie et Sa Parole, </a:t>
            </a:r>
            <a:br>
              <a:rPr lang="fr-FR" altLang="fr-FR">
                <a:solidFill>
                  <a:schemeClr val="tx1"/>
                </a:solidFill>
                <a:cs typeface="Times New Roman" charset="0"/>
              </a:rPr>
            </a:br>
            <a:r>
              <a:rPr lang="fr-FR" altLang="fr-FR">
                <a:solidFill>
                  <a:schemeClr val="tx1"/>
                </a:solidFill>
                <a:cs typeface="Times New Roman" charset="0"/>
              </a:rPr>
              <a:t>un nouvel appel mûrit en lui : </a:t>
            </a:r>
            <a:br>
              <a:rPr lang="fr-FR" altLang="fr-FR">
                <a:solidFill>
                  <a:schemeClr val="tx1"/>
                </a:solidFill>
                <a:cs typeface="Times New Roman" charset="0"/>
              </a:rPr>
            </a:br>
            <a:r>
              <a:rPr lang="fr-FR" altLang="fr-FR">
                <a:solidFill>
                  <a:schemeClr val="tx1"/>
                </a:solidFill>
                <a:cs typeface="Times New Roman" charset="0"/>
              </a:rPr>
              <a:t>travailler au salut des hommes, </a:t>
            </a:r>
            <a:br>
              <a:rPr lang="fr-FR" altLang="fr-FR">
                <a:solidFill>
                  <a:schemeClr val="tx1"/>
                </a:solidFill>
                <a:cs typeface="Times New Roman" charset="0"/>
              </a:rPr>
            </a:br>
            <a:r>
              <a:rPr lang="fr-FR" altLang="fr-FR">
                <a:solidFill>
                  <a:schemeClr val="tx1"/>
                </a:solidFill>
                <a:cs typeface="Times New Roman" charset="0"/>
              </a:rPr>
              <a:t>être Sauveur avec Jésus. </a:t>
            </a:r>
          </a:p>
          <a:p>
            <a:pPr algn="ctr">
              <a:lnSpc>
                <a:spcPct val="85000"/>
              </a:lnSpc>
              <a:spcAft>
                <a:spcPts val="1425"/>
              </a:spcAft>
              <a:buClrTx/>
              <a:buFontTx/>
              <a:buNone/>
            </a:pPr>
            <a:r>
              <a:rPr lang="fr-FR" altLang="fr-FR">
                <a:solidFill>
                  <a:schemeClr val="tx1"/>
                </a:solidFill>
                <a:cs typeface="Times New Roman" charset="0"/>
              </a:rPr>
              <a:t>Il rentre en France et il est ordonné prêtre.</a:t>
            </a:r>
            <a:br>
              <a:rPr lang="fr-FR" altLang="fr-FR">
                <a:solidFill>
                  <a:schemeClr val="tx1"/>
                </a:solidFill>
                <a:cs typeface="Times New Roman" charset="0"/>
              </a:rPr>
            </a:br>
            <a:r>
              <a:rPr lang="fr-FR" altLang="fr-FR" sz="2800">
                <a:solidFill>
                  <a:schemeClr val="tx1"/>
                </a:solidFill>
                <a:cs typeface="Times New Roman" charset="0"/>
              </a:rPr>
              <a:t/>
            </a:r>
            <a:br>
              <a:rPr lang="fr-FR" altLang="fr-FR" sz="2800">
                <a:solidFill>
                  <a:schemeClr val="tx1"/>
                </a:solidFill>
                <a:cs typeface="Times New Roman" charset="0"/>
              </a:rPr>
            </a:br>
            <a:endParaRPr lang="fr-FR" altLang="fr-FR"/>
          </a:p>
        </p:txBody>
      </p:sp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789363"/>
            <a:ext cx="4170362" cy="231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4.1|6.1|5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9.7|6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2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9"/>
</p:tagLst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Arial"/>
        <a:ea typeface="Arial Unicode MS"/>
        <a:cs typeface="Arial Unicode MS"/>
      </a:majorFont>
      <a:minorFont>
        <a:latin typeface="Times New Roman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20160" rIns="0" bIns="0" numCol="1" anchor="t" anchorCtr="0" compatLnSpc="1">
        <a:prstTxWarp prst="textNoShape">
          <a:avLst/>
        </a:prstTxWarp>
      </a:bodyPr>
      <a:lstStyle>
        <a:defPPr marL="342900" marR="0" indent="-342900" algn="l" defTabSz="44926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fr-FR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20160" rIns="0" bIns="0" numCol="1" anchor="t" anchorCtr="0" compatLnSpc="1">
        <a:prstTxWarp prst="textNoShape">
          <a:avLst/>
        </a:prstTxWarp>
      </a:bodyPr>
      <a:lstStyle>
        <a:defPPr marL="342900" marR="0" indent="-342900" algn="l" defTabSz="44926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fr-FR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37997</TotalTime>
  <Words>221</Words>
  <Application>Microsoft Office PowerPoint</Application>
  <PresentationFormat>Affichage à l'écran (4:3)</PresentationFormat>
  <Paragraphs>23</Paragraphs>
  <Slides>11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Times New Roman</vt:lpstr>
      <vt:lpstr>Arial Unicode MS</vt:lpstr>
      <vt:lpstr>Arial</vt:lpstr>
      <vt:lpstr>Diseño predeterminado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 Nazareth, il passe  des heures devant  le Saint Sacrement. 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Carlos de Foucauld</dc:title>
  <dc:creator>Hermanitas del Evangelio</dc:creator>
  <cp:lastModifiedBy>Christine</cp:lastModifiedBy>
  <cp:revision>129</cp:revision>
  <cp:lastPrinted>1601-01-01T00:00:00Z</cp:lastPrinted>
  <dcterms:created xsi:type="dcterms:W3CDTF">2010-07-30T23:33:25Z</dcterms:created>
  <dcterms:modified xsi:type="dcterms:W3CDTF">2020-06-14T12:02:08Z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TC100690433082</vt:lpwstr>
  </property>
</Properties>
</file>