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sldIdLst>
    <p:sldId id="303" r:id="rId2"/>
    <p:sldId id="260" r:id="rId3"/>
    <p:sldId id="333" r:id="rId4"/>
    <p:sldId id="365" r:id="rId5"/>
    <p:sldId id="334" r:id="rId6"/>
    <p:sldId id="335" r:id="rId7"/>
    <p:sldId id="372" r:id="rId8"/>
    <p:sldId id="336" r:id="rId9"/>
    <p:sldId id="337" r:id="rId10"/>
    <p:sldId id="373" r:id="rId11"/>
    <p:sldId id="369" r:id="rId12"/>
    <p:sldId id="314" r:id="rId13"/>
    <p:sldId id="319" r:id="rId14"/>
    <p:sldId id="268" r:id="rId15"/>
    <p:sldId id="339" r:id="rId16"/>
    <p:sldId id="307" r:id="rId17"/>
    <p:sldId id="357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Times New Roman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FF0000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87" d="100"/>
          <a:sy n="87" d="100"/>
        </p:scale>
        <p:origin x="-134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5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5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5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5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1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2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3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4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9165" name="Rectangle 12"/>
          <p:cNvSpPr>
            <a:spLocks noGrp="1" noChangeArrowheads="1"/>
          </p:cNvSpPr>
          <p:nvPr>
            <p:ph type="sldImg"/>
          </p:nvPr>
        </p:nvSpPr>
        <p:spPr bwMode="auto">
          <a:xfrm>
            <a:off x="1320800" y="877888"/>
            <a:ext cx="41957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9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2122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827642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44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4463" cy="12490451"/>
          </a:xfrm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4463" cy="12490451"/>
          </a:xfrm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22813" cy="3495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5071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5215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6225" y="255588"/>
            <a:ext cx="1984375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02312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753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513" y="255588"/>
            <a:ext cx="7789862" cy="11318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71513" y="1781175"/>
            <a:ext cx="3892550" cy="4459288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16463" y="1781175"/>
            <a:ext cx="3894137" cy="4459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5492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71513" y="255588"/>
            <a:ext cx="7789862" cy="11318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71513" y="1781175"/>
            <a:ext cx="3892550" cy="21526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6463" y="1781175"/>
            <a:ext cx="3894137" cy="21526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71513" y="4086225"/>
            <a:ext cx="3892550" cy="21542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463" y="4086225"/>
            <a:ext cx="3894137" cy="21542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2808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8319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83528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892550" cy="445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463" y="1781175"/>
            <a:ext cx="3894137" cy="4459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1843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4110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5551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5352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61969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646747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5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78986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39087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5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Pulse para editar los formatos del texto del esquema</a:t>
            </a:r>
          </a:p>
          <a:p>
            <a:pPr lvl="1"/>
            <a:r>
              <a:rPr lang="en-GB" altLang="fr-FR" smtClean="0"/>
              <a:t>Segundo nivel del esquema</a:t>
            </a:r>
          </a:p>
          <a:p>
            <a:pPr lvl="2"/>
            <a:r>
              <a:rPr lang="en-GB" altLang="fr-FR" smtClean="0"/>
              <a:t>Tercer nivel del esquema</a:t>
            </a:r>
          </a:p>
          <a:p>
            <a:pPr lvl="3"/>
            <a:r>
              <a:rPr lang="en-GB" altLang="fr-FR" smtClean="0"/>
              <a:t>Cuarto nivel del esquema</a:t>
            </a:r>
          </a:p>
          <a:p>
            <a:pPr lvl="4"/>
            <a:r>
              <a:rPr lang="en-GB" altLang="fr-FR" smtClean="0"/>
              <a:t>Quinto nivel del esquema</a:t>
            </a:r>
          </a:p>
          <a:p>
            <a:pPr lvl="4"/>
            <a:r>
              <a:rPr lang="en-GB" altLang="fr-FR" smtClean="0"/>
              <a:t>Sexto nivel del esquema</a:t>
            </a:r>
          </a:p>
          <a:p>
            <a:pPr lvl="4"/>
            <a:r>
              <a:rPr lang="en-GB" altLang="fr-FR" smtClean="0"/>
              <a:t>Séptimo nivel del esquema</a:t>
            </a:r>
          </a:p>
          <a:p>
            <a:pPr lvl="4"/>
            <a:r>
              <a:rPr lang="en-GB" altLang="fr-FR" smtClean="0"/>
              <a:t>Octavo nivel del esquema</a:t>
            </a:r>
          </a:p>
          <a:p>
            <a:pPr lvl="4"/>
            <a:r>
              <a:rPr lang="en-GB" altLang="fr-FR" smtClean="0"/>
              <a:t>Noveno nivel del esquema</a:t>
            </a: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 i="1">
          <a:solidFill>
            <a:srgbClr val="FF9966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lei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4081463" y="1512888"/>
            <a:ext cx="4724400" cy="4343400"/>
          </a:xfrm>
        </p:spPr>
        <p:txBody>
          <a:bodyPr lIns="89982" tIns="46790" rIns="89982" bIns="4679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fr-FR" b="0" i="0" smtClean="0">
                <a:solidFill>
                  <a:srgbClr val="FFFF99"/>
                </a:solidFill>
                <a:latin typeface="Times New Roman" charset="0"/>
              </a:rPr>
              <a:t>En chemin avec Charles de Foucauld</a:t>
            </a:r>
            <a:br>
              <a:rPr lang="es-ES" altLang="fr-FR" b="0" i="0" smtClean="0">
                <a:solidFill>
                  <a:srgbClr val="FFFF99"/>
                </a:solidFill>
                <a:latin typeface="Times New Roman" charset="0"/>
              </a:rPr>
            </a:br>
            <a:r>
              <a:rPr lang="es-ES" altLang="fr-FR" b="0" i="0" smtClean="0">
                <a:solidFill>
                  <a:srgbClr val="FFFF99"/>
                </a:solidFill>
                <a:latin typeface="Times New Roman" charset="0"/>
              </a:rPr>
              <a:t>(1858-1916)</a:t>
            </a:r>
            <a:br>
              <a:rPr lang="es-ES" altLang="fr-FR" b="0" i="0" smtClean="0">
                <a:solidFill>
                  <a:srgbClr val="FFFF99"/>
                </a:solidFill>
                <a:latin typeface="Times New Roman" charset="0"/>
              </a:rPr>
            </a:br>
            <a:r>
              <a:rPr lang="es-ES" altLang="fr-FR" b="0" i="0" smtClean="0">
                <a:solidFill>
                  <a:srgbClr val="FFFF99"/>
                </a:solidFill>
                <a:latin typeface="Times New Roman" charset="0"/>
              </a:rPr>
              <a:t/>
            </a:r>
            <a:br>
              <a:rPr lang="es-ES" altLang="fr-FR" b="0" i="0" smtClean="0">
                <a:solidFill>
                  <a:srgbClr val="FFFF99"/>
                </a:solidFill>
                <a:latin typeface="Times New Roman" charset="0"/>
              </a:rPr>
            </a:br>
            <a:endParaRPr lang="es-ES" altLang="fr-FR" b="0" i="0" smtClean="0">
              <a:solidFill>
                <a:srgbClr val="FFFF99"/>
              </a:solidFill>
              <a:latin typeface="Times New Roman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240088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4114800" y="2667000"/>
            <a:ext cx="47244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" tIns="46790" rIns="89982" bIns="4679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endParaRPr lang="es-ES" altLang="fr-FR" sz="4000">
              <a:solidFill>
                <a:srgbClr val="FFFF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684213" y="1412875"/>
            <a:ext cx="3095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/>
              <a:t>Jeune militaire, il dispose d’un bel héritage. Pendant plusieurs années, il cherche son plaisir dans la nourriture et dans les fêtes.</a:t>
            </a:r>
          </a:p>
        </p:txBody>
      </p:sp>
      <p:pic>
        <p:nvPicPr>
          <p:cNvPr id="11268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25463"/>
            <a:ext cx="4149725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713"/>
            <a:ext cx="3225800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96888" y="3644900"/>
            <a:ext cx="8291512" cy="2808288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fr-FR" altLang="fr-FR" kern="0" dirty="0" smtClean="0">
                <a:solidFill>
                  <a:srgbClr val="000000"/>
                </a:solidFill>
                <a:cs typeface="Times New Roman" charset="0"/>
              </a:rPr>
              <a:t>Comme militaire en Algérie et pendant un voyage d’exploration au Maroc, il rencontre des musulmans. Leur vie de foi l’interroge profondément. </a:t>
            </a:r>
            <a:br>
              <a:rPr lang="fr-FR" altLang="fr-FR" kern="0" dirty="0" smtClean="0">
                <a:solidFill>
                  <a:srgbClr val="000000"/>
                </a:solidFill>
                <a:cs typeface="Times New Roman" charset="0"/>
              </a:rPr>
            </a:br>
            <a:endParaRPr lang="fr-FR" altLang="fr-FR" kern="0" dirty="0" smtClean="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defRPr/>
            </a:pPr>
            <a:endParaRPr lang="es-ES" altLang="fr-FR" kern="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107950" y="1125538"/>
            <a:ext cx="89281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>
              <a:lnSpc>
                <a:spcPct val="85000"/>
              </a:lnSpc>
              <a:spcAft>
                <a:spcPts val="2200"/>
              </a:spcAft>
              <a:buClrTx/>
              <a:buFontTx/>
              <a:buNone/>
              <a:defRPr/>
            </a:pP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ces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âmes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vivant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continuelle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présence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Dieu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m’a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entrevoir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chose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plus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de plus noble </a:t>
            </a:r>
            <a:b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les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occupations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mondaines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ctr">
              <a:lnSpc>
                <a:spcPct val="85000"/>
              </a:lnSpc>
              <a:spcAft>
                <a:spcPts val="2200"/>
              </a:spcAft>
              <a:buClrTx/>
              <a:buFontTx/>
              <a:buNone/>
              <a:defRPr/>
            </a:pP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alt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</a:t>
            </a:r>
            <a:r>
              <a:rPr lang="es-ES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sommes</a:t>
            </a:r>
            <a:r>
              <a:rPr lang="es-ES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nés</a:t>
            </a:r>
            <a:r>
              <a:rPr lang="es-ES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es-ES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</a:t>
            </a:r>
            <a:r>
              <a:rPr lang="es-ES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chose</a:t>
            </a:r>
            <a:r>
              <a:rPr lang="es-ES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plus </a:t>
            </a:r>
            <a:r>
              <a:rPr lang="es-ES" alt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</a:t>
            </a:r>
            <a:r>
              <a:rPr lang="es-ES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...”</a:t>
            </a:r>
            <a:r>
              <a:rPr lang="es-ES" altLang="fr-F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fr-FR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altLang="fr-FR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altLang="fr-FR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altLang="fr-FR" sz="3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altLang="fr-FR" sz="3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6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23850" y="5013325"/>
            <a:ext cx="8234363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/>
            <a:r>
              <a:rPr lang="fr-FR" altLang="fr-FR" sz="2800">
                <a:solidFill>
                  <a:schemeClr val="bg1"/>
                </a:solidFill>
                <a:cs typeface="Times New Roman" charset="0"/>
              </a:rPr>
              <a:t>De retour en France, il entre souvent dans des églises, habité par cette étrange prière: “</a:t>
            </a:r>
            <a:r>
              <a:rPr lang="fr-FR" altLang="fr-FR" sz="2800" i="1">
                <a:solidFill>
                  <a:schemeClr val="bg1"/>
                </a:solidFill>
                <a:cs typeface="Times New Roman" charset="0"/>
              </a:rPr>
              <a:t>Mon Dieu, si tu existes, fais le moi connaître</a:t>
            </a:r>
            <a:r>
              <a:rPr lang="fr-FR" altLang="fr-FR" sz="2800">
                <a:solidFill>
                  <a:schemeClr val="bg1"/>
                </a:solidFill>
                <a:cs typeface="Times New Roman" charset="0"/>
              </a:rPr>
              <a:t>.”</a:t>
            </a:r>
            <a:endParaRPr lang="fr-FR" altLang="fr-FR" sz="28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9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2089150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4800" y="855663"/>
            <a:ext cx="5780088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/>
            <a:r>
              <a:rPr lang="fr-FR" altLang="fr-FR" sz="2800">
                <a:solidFill>
                  <a:schemeClr val="bg1"/>
                </a:solidFill>
                <a:cs typeface="Times New Roman" charset="0"/>
              </a:rPr>
              <a:t>La bonté et la présence silencieuse </a:t>
            </a:r>
            <a:br>
              <a:rPr lang="fr-FR" altLang="fr-FR" sz="2800">
                <a:solidFill>
                  <a:schemeClr val="bg1"/>
                </a:solidFill>
                <a:cs typeface="Times New Roman" charset="0"/>
              </a:rPr>
            </a:br>
            <a:r>
              <a:rPr lang="fr-FR" altLang="fr-FR" sz="2800">
                <a:solidFill>
                  <a:schemeClr val="bg1"/>
                </a:solidFill>
                <a:cs typeface="Times New Roman" charset="0"/>
              </a:rPr>
              <a:t>de sa cousine Marie de Bondy </a:t>
            </a:r>
            <a:br>
              <a:rPr lang="fr-FR" altLang="fr-FR" sz="2800">
                <a:solidFill>
                  <a:schemeClr val="bg1"/>
                </a:solidFill>
                <a:cs typeface="Times New Roman" charset="0"/>
              </a:rPr>
            </a:br>
            <a:r>
              <a:rPr lang="fr-FR" altLang="fr-FR" sz="2800">
                <a:solidFill>
                  <a:schemeClr val="bg1"/>
                </a:solidFill>
                <a:cs typeface="Times New Roman" charset="0"/>
              </a:rPr>
              <a:t>l’interroge: “</a:t>
            </a:r>
            <a:r>
              <a:rPr lang="fr-FR" altLang="fr-FR" sz="2800" i="1">
                <a:solidFill>
                  <a:schemeClr val="bg1"/>
                </a:solidFill>
                <a:cs typeface="Times New Roman" charset="0"/>
              </a:rPr>
              <a:t>Puisque cette femme est </a:t>
            </a:r>
            <a:br>
              <a:rPr lang="fr-FR" altLang="fr-FR" sz="2800" i="1">
                <a:solidFill>
                  <a:schemeClr val="bg1"/>
                </a:solidFill>
                <a:cs typeface="Times New Roman" charset="0"/>
              </a:rPr>
            </a:br>
            <a:r>
              <a:rPr lang="fr-FR" altLang="fr-FR" sz="2800" i="1">
                <a:solidFill>
                  <a:schemeClr val="bg1"/>
                </a:solidFill>
                <a:cs typeface="Times New Roman" charset="0"/>
              </a:rPr>
              <a:t>si intelligente, la religion qu’elle croit </a:t>
            </a:r>
            <a:br>
              <a:rPr lang="fr-FR" altLang="fr-FR" sz="2800" i="1">
                <a:solidFill>
                  <a:schemeClr val="bg1"/>
                </a:solidFill>
                <a:cs typeface="Times New Roman" charset="0"/>
              </a:rPr>
            </a:br>
            <a:r>
              <a:rPr lang="fr-FR" altLang="fr-FR" sz="2800" i="1">
                <a:solidFill>
                  <a:schemeClr val="bg1"/>
                </a:solidFill>
                <a:cs typeface="Times New Roman" charset="0"/>
              </a:rPr>
              <a:t>si fermement ne saurait être folie!”</a:t>
            </a:r>
            <a:r>
              <a:rPr lang="fr-FR" altLang="fr-FR" sz="2800">
                <a:solidFill>
                  <a:schemeClr val="bg1"/>
                </a:solidFill>
                <a:cs typeface="Times New Roman" charset="0"/>
              </a:rPr>
              <a:t/>
            </a:r>
            <a:br>
              <a:rPr lang="fr-FR" altLang="fr-FR" sz="2800">
                <a:solidFill>
                  <a:schemeClr val="bg1"/>
                </a:solidFill>
                <a:cs typeface="Times New Roman" charset="0"/>
              </a:rPr>
            </a:br>
            <a:endParaRPr lang="fr-FR" altLang="fr-FR" sz="2800">
              <a:solidFill>
                <a:schemeClr val="bg1"/>
              </a:solidFill>
              <a:cs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mm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563563"/>
            <a:ext cx="5689600" cy="2636837"/>
          </a:xfrm>
        </p:spPr>
        <p:txBody>
          <a:bodyPr tIns="20156"/>
          <a:lstStyle/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altLang="fr-FR" sz="3000" b="0" i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Charles de Foucauld va trouver l’Abbé Huvelin, vicaire de sa paroisse, pour lui demander des renseignements sur la foi catholique. </a:t>
            </a:r>
            <a:br>
              <a:rPr lang="fr-FR" altLang="fr-FR" sz="3000" b="0" i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</a:br>
            <a:r>
              <a:rPr lang="fr-FR" altLang="fr-FR" sz="1000" b="0" i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/>
            </a:r>
            <a:br>
              <a:rPr lang="fr-FR" altLang="fr-FR" sz="1000" b="0" i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</a:br>
            <a:r>
              <a:rPr lang="fr-FR" altLang="fr-FR" sz="3000" b="0" i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/>
            </a:r>
            <a:br>
              <a:rPr lang="fr-FR" altLang="fr-FR" sz="3000" b="0" i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</a:br>
            <a:endParaRPr lang="es-ES" altLang="fr-FR" sz="3000" b="0" i="0" smtClean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79838" y="4025900"/>
            <a:ext cx="5486400" cy="2084388"/>
          </a:xfrm>
        </p:spPr>
        <p:txBody>
          <a:bodyPr/>
          <a:lstStyle/>
          <a:p>
            <a:pPr marL="341313" indent="0" eaLnBrk="1">
              <a:lnSpc>
                <a:spcPct val="85000"/>
              </a:lnSpc>
              <a:buClrTx/>
              <a:buSzPct val="45000"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38488" algn="l"/>
                <a:tab pos="3587750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altLang="fr-FR" sz="3000" smtClean="0">
                <a:solidFill>
                  <a:schemeClr val="tx1"/>
                </a:solidFill>
                <a:cs typeface="Times New Roman" charset="0"/>
              </a:rPr>
              <a:t>L’abbé comprend sa quête de Dieu. Il le fait mettre à genoux, le confesse et lui demande de communier. 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0800"/>
            <a:ext cx="3276600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8" descr="C:\Users\PFE\Desktop\Sans titre-True Color-02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0193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utoUpdateAnimBg="0"/>
      <p:bldP spid="19149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36" descr="Himm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4" name="Text Box 1034"/>
          <p:cNvSpPr txBox="1">
            <a:spLocks noChangeArrowheads="1"/>
          </p:cNvSpPr>
          <p:nvPr/>
        </p:nvSpPr>
        <p:spPr bwMode="auto">
          <a:xfrm>
            <a:off x="482600" y="547688"/>
            <a:ext cx="8050213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0160" rIns="0" bIns="0">
            <a:spAutoFit/>
          </a:bodyPr>
          <a:lstStyle/>
          <a:p>
            <a:pPr algn="ctr"/>
            <a:r>
              <a:rPr lang="fr-FR" altLang="fr-FR" sz="3000">
                <a:cs typeface="Times New Roman" charset="0"/>
              </a:rPr>
              <a:t>Charles rencontre le Dieu Vivant – un Dieu d’amour et de miséricorde. </a:t>
            </a:r>
          </a:p>
          <a:p>
            <a:pPr algn="ctr"/>
            <a:endParaRPr lang="fr-FR" altLang="fr-FR" sz="3000">
              <a:cs typeface="Times New Roman" charset="0"/>
            </a:endParaRPr>
          </a:p>
          <a:p>
            <a:pPr algn="ctr"/>
            <a:endParaRPr lang="fr-FR" altLang="fr-FR" sz="1000"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288" y="3933825"/>
            <a:ext cx="8353425" cy="2060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“</a:t>
            </a:r>
            <a:r>
              <a:rPr lang="fr-FR" alt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Aussitôt que je crus qu’il y avait un Dieu, je ne pus faire autrement que de ne vivre que pour lui</a:t>
            </a: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.”</a:t>
            </a:r>
          </a:p>
          <a:p>
            <a:pPr algn="ctr">
              <a:defRPr/>
            </a:pPr>
            <a:endParaRPr lang="fr-FR" altLang="fr-FR" dirty="0">
              <a:cs typeface="Times New Roman" charset="0"/>
            </a:endParaRPr>
          </a:p>
          <a:p>
            <a:pPr algn="ctr">
              <a:defRPr/>
            </a:pPr>
            <a:r>
              <a:rPr lang="fr-FR" altLang="fr-FR" dirty="0">
                <a:cs typeface="Times New Roman" charset="0"/>
              </a:rPr>
              <a:t>Il s’abandonne totalement à l’amour de Dieu.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9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23813" y="765175"/>
            <a:ext cx="556260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" tIns="46790" rIns="89982" bIns="46790" anchor="ctr"/>
          <a:lstStyle>
            <a:lvl1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1pPr>
            <a:lvl2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2pPr>
            <a:lvl3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3pPr>
            <a:lvl4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4pPr>
            <a:lvl5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5pPr>
            <a:lvl6pPr marL="9144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6pPr>
            <a:lvl7pPr marL="13716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7pPr>
            <a:lvl8pPr marL="18288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8pPr>
            <a:lvl9pPr marL="22860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857250" indent="-857250" algn="ctr" eaLnBrk="1">
              <a:lnSpc>
                <a:spcPct val="93000"/>
              </a:lnSpc>
              <a:buClrTx/>
              <a:buFontTx/>
              <a:buAutoNum type="romanUcPeriod"/>
              <a:defRPr/>
            </a:pPr>
            <a:r>
              <a:rPr lang="fr-FR" altLang="fr-FR" sz="4400" b="1" dirty="0" smtClean="0">
                <a:solidFill>
                  <a:schemeClr val="bg1"/>
                </a:solidFill>
                <a:cs typeface="Times New Roman" charset="0"/>
              </a:rPr>
              <a:t>En quête de Dieu</a:t>
            </a:r>
          </a:p>
          <a:p>
            <a:pPr marL="0" indent="0" eaLnBrk="1">
              <a:lnSpc>
                <a:spcPct val="93000"/>
              </a:lnSpc>
              <a:buClrTx/>
              <a:defRPr/>
            </a:pPr>
            <a:r>
              <a:rPr lang="fr-FR" altLang="fr-FR" sz="4400" b="1" dirty="0" smtClean="0">
                <a:solidFill>
                  <a:schemeClr val="bg1"/>
                </a:solidFill>
                <a:cs typeface="Times New Roman" charset="0"/>
              </a:rPr>
              <a:t>  </a:t>
            </a:r>
          </a:p>
          <a:p>
            <a:pPr marL="0" indent="0" eaLnBrk="1">
              <a:lnSpc>
                <a:spcPct val="93000"/>
              </a:lnSpc>
              <a:buClrTx/>
              <a:defRPr/>
            </a:pPr>
            <a:r>
              <a:rPr lang="fr-FR" altLang="fr-FR" sz="4400" b="1" dirty="0" smtClean="0">
                <a:solidFill>
                  <a:schemeClr val="bg1"/>
                </a:solidFill>
                <a:cs typeface="Times New Roman" charset="0"/>
              </a:rPr>
              <a:t>  </a:t>
            </a:r>
            <a:r>
              <a:rPr lang="fr-FR" altLang="fr-FR" sz="4400" b="1" i="1" dirty="0" smtClean="0">
                <a:solidFill>
                  <a:schemeClr val="bg1"/>
                </a:solidFill>
                <a:cs typeface="Times New Roman" charset="0"/>
              </a:rPr>
              <a:t>Et ma propre vie? </a:t>
            </a:r>
          </a:p>
          <a:p>
            <a:pPr eaLnBrk="1">
              <a:lnSpc>
                <a:spcPct val="93000"/>
              </a:lnSpc>
              <a:buClrTx/>
              <a:buFontTx/>
              <a:buNone/>
              <a:defRPr/>
            </a:pPr>
            <a:endParaRPr lang="fr-FR" altLang="fr-FR" sz="4400" b="1" dirty="0" smtClean="0">
              <a:solidFill>
                <a:schemeClr val="bg1"/>
              </a:solidFill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5219700"/>
            <a:ext cx="89439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title"/>
          </p:nvPr>
        </p:nvSpPr>
        <p:spPr>
          <a:xfrm>
            <a:off x="539750" y="3519488"/>
            <a:ext cx="5980113" cy="1676400"/>
          </a:xfrm>
        </p:spPr>
        <p:txBody>
          <a:bodyPr lIns="89982" tIns="46790" rIns="89982" bIns="4679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fr-FR" sz="3600" b="0" i="0" smtClean="0">
                <a:solidFill>
                  <a:schemeClr val="bg1"/>
                </a:solidFill>
                <a:latin typeface="Times New Roman" charset="0"/>
              </a:rPr>
              <a:t>Qui est Charles de Foucauld ?</a:t>
            </a:r>
            <a:br>
              <a:rPr lang="es-ES" altLang="fr-FR" sz="3600" b="0" i="0" smtClean="0">
                <a:solidFill>
                  <a:schemeClr val="bg1"/>
                </a:solidFill>
                <a:latin typeface="Times New Roman" charset="0"/>
              </a:rPr>
            </a:br>
            <a:endParaRPr lang="es-ES" altLang="fr-FR" sz="3600" b="0" i="0" smtClean="0">
              <a:solidFill>
                <a:schemeClr val="bg1"/>
              </a:solidFill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85113" cy="2895600"/>
          </a:xfrm>
        </p:spPr>
        <p:txBody>
          <a:bodyPr lIns="89982" tIns="46790" rIns="89982" bIns="4679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fr-FR" sz="3200" b="0" i="0" smtClean="0">
                <a:solidFill>
                  <a:schemeClr val="bg1"/>
                </a:solidFill>
                <a:latin typeface="Times New Roman" charset="0"/>
              </a:rPr>
              <a:t>Un enfant blessé par la mort de ses parents, à l'âge de  6 ans…</a:t>
            </a:r>
            <a:br>
              <a:rPr lang="es-ES" altLang="fr-FR" sz="3200" b="0" i="0" smtClean="0">
                <a:solidFill>
                  <a:schemeClr val="bg1"/>
                </a:solidFill>
                <a:latin typeface="Times New Roman" charset="0"/>
              </a:rPr>
            </a:br>
            <a:endParaRPr lang="es-ES" altLang="fr-FR" sz="3200" b="0" i="0" smtClean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406400" y="3860800"/>
            <a:ext cx="8189913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" tIns="46790" rIns="89982" bIns="4679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es-ES" altLang="fr-FR">
                <a:solidFill>
                  <a:schemeClr val="tx1"/>
                </a:solidFill>
              </a:rPr>
              <a:t>Un ado  qui connaît le vide de la perte de la foi et des repères.</a:t>
            </a: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  <p:bldP spid="18227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1412875"/>
            <a:ext cx="3305175" cy="426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6790" rIns="89982" bIns="4679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fr-FR" sz="3600" b="0" i="0" smtClean="0">
                <a:solidFill>
                  <a:schemeClr val="tx1"/>
                </a:solidFill>
                <a:latin typeface="Times New Roman" charset="0"/>
              </a:rPr>
              <a:t>Un homme qui cherche un sens à sa vie. </a:t>
            </a:r>
            <a:br>
              <a:rPr lang="es-ES" altLang="fr-FR" sz="3600" b="0" i="0" smtClean="0">
                <a:solidFill>
                  <a:schemeClr val="tx1"/>
                </a:solidFill>
                <a:latin typeface="Times New Roman" charset="0"/>
              </a:rPr>
            </a:br>
            <a:r>
              <a:rPr lang="es-ES" altLang="fr-FR" sz="3600" b="0" i="0" smtClean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s-ES" altLang="fr-FR" sz="3600" b="0" i="0" smtClean="0">
                <a:solidFill>
                  <a:schemeClr val="tx1"/>
                </a:solidFill>
                <a:latin typeface="Times New Roman" charset="0"/>
              </a:rPr>
            </a:br>
            <a:endParaRPr lang="es-ES" altLang="fr-FR" sz="3600" b="0" i="0" smtClean="0">
              <a:solidFill>
                <a:srgbClr val="000000"/>
              </a:solidFill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00013"/>
            <a:ext cx="9236075" cy="69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250825" y="193675"/>
            <a:ext cx="8066088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" tIns="46790" rIns="89982" bIns="4679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fr-FR" altLang="fr-FR">
                <a:solidFill>
                  <a:schemeClr val="bg1"/>
                </a:solidFill>
                <a:cs typeface="Times New Roman" charset="0"/>
              </a:rPr>
              <a:t>Une personne qui a soif de rencontrer Dieu et qui fait l'expérience de Sa bonté infinie.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463088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-180975" y="765175"/>
            <a:ext cx="5562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" tIns="46790" rIns="89982" bIns="46790" anchor="ctr"/>
          <a:lstStyle>
            <a:lvl1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1pPr>
            <a:lvl2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2pPr>
            <a:lvl3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3pPr>
            <a:lvl4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4pPr>
            <a:lvl5pPr marL="457200" indent="-4572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5pPr>
            <a:lvl6pPr marL="9144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6pPr>
            <a:lvl7pPr marL="13716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7pPr>
            <a:lvl8pPr marL="18288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8pPr>
            <a:lvl9pPr marL="22860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fr-FR" altLang="fr-FR" sz="4400" b="1">
                <a:solidFill>
                  <a:schemeClr val="bg1"/>
                </a:solidFill>
                <a:cs typeface="Times New Roman" charset="0"/>
              </a:rPr>
              <a:t>I. En quête de Dieu </a:t>
            </a:r>
          </a:p>
          <a:p>
            <a:pPr eaLnBrk="1">
              <a:lnSpc>
                <a:spcPct val="93000"/>
              </a:lnSpc>
              <a:buClrTx/>
              <a:buFontTx/>
              <a:buNone/>
            </a:pPr>
            <a:endParaRPr lang="fr-FR" altLang="fr-FR" sz="4400" b="1">
              <a:solidFill>
                <a:schemeClr val="bg1"/>
              </a:solidFill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539750" y="1760538"/>
            <a:ext cx="34559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/>
              <a:t>Charles grandit dans une famille croyante où il apprend à aimer Dieu et à le prier. 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549275"/>
            <a:ext cx="3871913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47650" y="188913"/>
            <a:ext cx="86471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rgbClr val="000000"/>
                </a:solidFill>
                <a:latin typeface="Times New Roman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fr-FR" altLang="fr-FR" sz="3000">
                <a:solidFill>
                  <a:srgbClr val="FFFFFF"/>
                </a:solidFill>
                <a:cs typeface="Times New Roman" charset="0"/>
              </a:rPr>
              <a:t>Pendant son adolescence, Charles est envahi par les doutes ambiants de son temps et perd la foi.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19" name="Rectangle 3"/>
          <p:cNvSpPr>
            <a:spLocks noGrp="1" noChangeArrowheads="1"/>
          </p:cNvSpPr>
          <p:nvPr>
            <p:ph type="body"/>
          </p:nvPr>
        </p:nvSpPr>
        <p:spPr>
          <a:xfrm>
            <a:off x="2700338" y="2349500"/>
            <a:ext cx="6210300" cy="3887788"/>
          </a:xfrm>
        </p:spPr>
        <p:txBody>
          <a:bodyPr anchor="t"/>
          <a:lstStyle/>
          <a:p>
            <a:pPr marL="342900" algn="ctr" eaLnBrk="1">
              <a:lnSpc>
                <a:spcPct val="95000"/>
              </a:lnSpc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” </a:t>
            </a:r>
            <a:r>
              <a:rPr lang="fr-FR" altLang="fr-FR" sz="3000" b="0" dirty="0" smtClean="0">
                <a:solidFill>
                  <a:srgbClr val="E6E6E6"/>
                </a:solidFill>
                <a:latin typeface="Times New Roman" charset="0"/>
              </a:rPr>
              <a:t>Je demeurai douze ans sans rien nier et sans rien croire, désespérant de la vérité, et ne croyant même pas en Dieu, aucune preuve ne me paraissant assez évidente. </a:t>
            </a:r>
            <a:br>
              <a:rPr lang="fr-FR" altLang="fr-FR" sz="3000" b="0" dirty="0" smtClean="0">
                <a:solidFill>
                  <a:srgbClr val="E6E6E6"/>
                </a:solidFill>
                <a:latin typeface="Times New Roman" charset="0"/>
              </a:rPr>
            </a:b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Je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vivais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comme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on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peut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vivre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quand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 la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dernière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étincelle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 de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foi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est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 </a:t>
            </a:r>
            <a:r>
              <a:rPr lang="es-ES" altLang="fr-FR" sz="3000" b="0" dirty="0" err="1" smtClean="0">
                <a:solidFill>
                  <a:srgbClr val="E6E6E6"/>
                </a:solidFill>
                <a:latin typeface="Times New Roman" charset="0"/>
              </a:rPr>
              <a:t>éteinte</a:t>
            </a:r>
            <a:r>
              <a:rPr lang="es-ES" altLang="fr-FR" sz="3000" b="0" dirty="0" smtClean="0">
                <a:solidFill>
                  <a:srgbClr val="E6E6E6"/>
                </a:solidFill>
                <a:latin typeface="Times New Roman" charset="0"/>
              </a:rPr>
              <a:t>.” </a:t>
            </a:r>
            <a:r>
              <a:rPr lang="es-ES" altLang="fr-FR" sz="2400" b="0" dirty="0" smtClean="0">
                <a:solidFill>
                  <a:srgbClr val="E6E6E6"/>
                </a:solidFill>
                <a:latin typeface="Times New Roman" charset="0"/>
              </a:rPr>
              <a:t/>
            </a:r>
            <a:br>
              <a:rPr lang="es-ES" altLang="fr-FR" sz="2400" b="0" dirty="0" smtClean="0">
                <a:solidFill>
                  <a:srgbClr val="E6E6E6"/>
                </a:solidFill>
                <a:latin typeface="Times New Roman" charset="0"/>
              </a:rPr>
            </a:br>
            <a:endParaRPr lang="fr-FR" altLang="fr-FR" sz="2400" b="0" dirty="0" smtClean="0">
              <a:solidFill>
                <a:srgbClr val="E6E6E6"/>
              </a:solidFill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9|1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8|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9|10.6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0160" rIns="0" bIns="0" numCol="1" anchor="t" anchorCtr="0" compatLnSpc="1">
        <a:prstTxWarp prst="textNoShape">
          <a:avLst/>
        </a:prstTxWarp>
      </a:bodyPr>
      <a:lstStyle>
        <a:defPPr marL="342900" marR="0" indent="-34290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fr-FR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0160" rIns="0" bIns="0" numCol="1" anchor="t" anchorCtr="0" compatLnSpc="1">
        <a:prstTxWarp prst="textNoShape">
          <a:avLst/>
        </a:prstTxWarp>
      </a:bodyPr>
      <a:lstStyle>
        <a:defPPr marL="342900" marR="0" indent="-342900" algn="l" defTabSz="4492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fr-FR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37997</TotalTime>
  <Words>362</Words>
  <Application>Microsoft Office PowerPoint</Application>
  <PresentationFormat>Affichage à l'écran (4:3)</PresentationFormat>
  <Paragraphs>25</Paragraphs>
  <Slides>17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Times New Roman</vt:lpstr>
      <vt:lpstr>Arial Unicode MS</vt:lpstr>
      <vt:lpstr>Arial</vt:lpstr>
      <vt:lpstr>Diseño predeterminado</vt:lpstr>
      <vt:lpstr>En chemin avec Charles de Foucauld (1858-1916)  </vt:lpstr>
      <vt:lpstr>Qui est Charles de Foucauld ? </vt:lpstr>
      <vt:lpstr>Un enfant blessé par la mort de ses parents, à l'âge de  6 ans… </vt:lpstr>
      <vt:lpstr>Un homme qui cherche un sens à sa vie.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Charles de Foucauld va trouver l’Abbé Huvelin, vicaire de sa paroisse, pour lui demander des renseignements sur la foi catholique.  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Carlos de Foucauld</dc:title>
  <dc:creator>Hermanitas del Evangelio</dc:creator>
  <cp:lastModifiedBy>Christine</cp:lastModifiedBy>
  <cp:revision>129</cp:revision>
  <cp:lastPrinted>1601-01-01T00:00:00Z</cp:lastPrinted>
  <dcterms:created xsi:type="dcterms:W3CDTF">2010-07-30T23:33:25Z</dcterms:created>
  <dcterms:modified xsi:type="dcterms:W3CDTF">2020-06-14T12:01:19Z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TC100690433082</vt:lpwstr>
  </property>
</Properties>
</file>